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5" r:id="rId4"/>
    <p:sldMasterId id="2147483656" r:id="rId5"/>
  </p:sldMasterIdLst>
  <p:notesMasterIdLst>
    <p:notesMasterId r:id="rId16"/>
  </p:notesMasterIdLst>
  <p:handoutMasterIdLst>
    <p:handoutMasterId r:id="rId17"/>
  </p:handoutMasterIdLst>
  <p:sldIdLst>
    <p:sldId id="256" r:id="rId6"/>
    <p:sldId id="257" r:id="rId7"/>
    <p:sldId id="326" r:id="rId8"/>
    <p:sldId id="327" r:id="rId9"/>
    <p:sldId id="328" r:id="rId10"/>
    <p:sldId id="329" r:id="rId11"/>
    <p:sldId id="332" r:id="rId12"/>
    <p:sldId id="258" r:id="rId13"/>
    <p:sldId id="331" r:id="rId14"/>
    <p:sldId id="262" r:id="rId15"/>
  </p:sldIdLst>
  <p:sldSz cx="9144000" cy="5143500" type="screen16x9"/>
  <p:notesSz cx="6858000" cy="9144000"/>
  <p:embeddedFontLst>
    <p:embeddedFont>
      <p:font typeface="Barlow" panose="00000500000000000000" pitchFamily="2" charset="0"/>
      <p:regular r:id="rId18"/>
      <p:bold r:id="rId19"/>
      <p:italic r:id="rId20"/>
      <p:boldItalic r:id="rId21"/>
    </p:embeddedFont>
    <p:embeddedFont>
      <p:font typeface="IBM Plex Sans" panose="020B0503050203000203" pitchFamily="34" charset="0"/>
      <p:regular r:id="rId22"/>
      <p:bold r:id="rId23"/>
      <p:italic r:id="rId24"/>
      <p:boldItalic r:id="rId25"/>
    </p:embeddedFont>
    <p:embeddedFont>
      <p:font typeface="Roboto" panose="02000000000000000000" pitchFamily="2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3152BB-95B6-EBCC-F768-5B9BF9612883}" name="Norris, Deanna" initials="ND" userId="S::ndeanna@med.umich.edu::ad2955f7-8325-4d0f-afe7-565b82256735" providerId="AD"/>
  <p188:author id="{2642AEBE-0FDE-9F91-66C0-53AA9FB0DB12}" name="Moisa, Cristina" initials="MC" userId="S::cmoisa@med.umich.edu::0d41e302-c7b3-4933-9a36-6c4fcbd2fb4e" providerId="AD"/>
  <p188:author id="{98B7DDC0-2A05-2DBB-5BBC-8F3FACE2225A}" name="Patterson, LaSonia" initials="PL" userId="S::lasonia@med.umich.edu::5b4ac0fa-f6b4-4821-8064-79cec6b09aa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A5F582-2888-BA20-0E36-AFD573856425}" v="5" dt="2026-02-19T18:25:46.674"/>
    <p1510:client id="{0E2C433D-DCB7-3617-5ABB-3A0B3597DCA5}" v="70" dt="2026-02-19T20:48:02.344"/>
    <p1510:client id="{1EE2F78A-1AC8-E971-9A4A-35BD18B11780}" v="10" dt="2026-02-19T19:33:03.407"/>
    <p1510:client id="{3D0CE95D-6394-8B65-D7A6-C8C7AC9D791E}" v="5" dt="2026-02-20T04:17:14.214"/>
    <p1510:client id="{4BC160F2-F563-69EB-11C4-A87B09DCDE70}" v="4" dt="2026-02-20T15:02:14.477"/>
    <p1510:client id="{540663B8-76C4-4164-BB39-CFB2C98E3371}" v="3" dt="2026-02-20T02:44:26.657"/>
    <p1510:client id="{9220BE72-F196-D450-CC0D-F701BEDA180E}" v="294" dt="2026-02-19T18:34:26.594"/>
    <p1510:client id="{A3D4E53D-1A9E-49C5-9880-71B3A356ACA2}" v="2" dt="2026-02-18T20:11:40.696"/>
    <p1510:client id="{B5E1E55E-D265-5163-2861-460C18D3CF6D}" v="18" dt="2026-02-19T20:39:44.572"/>
    <p1510:client id="{BB80D43A-65A4-63A5-41A1-FC353C515B29}" v="2" dt="2026-02-20T15:45:40.071"/>
    <p1510:client id="{D9E450D6-6018-499F-8EDA-2C211FD20127}" v="22" dt="2026-02-19T17:39:50.530"/>
    <p1510:client id="{E3C3BF27-15EB-28A4-A5F0-AA0FFCA495FC}" v="439" dt="2026-02-19T20:21:16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50" y="2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34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5" Type="http://schemas.openxmlformats.org/officeDocument/2006/relationships/font" Target="fonts/font8.fntdata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7.fntdata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5.xml"/><Relationship Id="rId19" Type="http://schemas.openxmlformats.org/officeDocument/2006/relationships/font" Target="fonts/font2.fntdata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presProps" Target="presProps.xml"/><Relationship Id="rId35" Type="http://schemas.microsoft.com/office/2018/10/relationships/authors" Target="author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003CF12-12EE-504C-B0EC-FF6508043C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94DB80-9A76-E04E-9FA5-3ECB94683E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083B3-48AD-6A4F-B561-F45D0BBA2E9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2A604E-3FDB-644C-9FD2-F9F38BD8E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7B654-2CC7-C44C-8C02-7909045211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3527A-EC22-7149-A6F6-495CD8A7C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47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96714ef755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96714ef755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000000"/>
              </a:solidFill>
            </a:endParaRPr>
          </a:p>
        </p:txBody>
      </p:sp>
      <p:sp>
        <p:nvSpPr>
          <p:cNvPr id="45" name="Google Shape;45;g96714ef755_0_16:notes"/>
          <p:cNvSpPr txBox="1">
            <a:spLocks noGrp="1"/>
          </p:cNvSpPr>
          <p:nvPr>
            <p:ph type="sldNum" idx="12"/>
          </p:nvPr>
        </p:nvSpPr>
        <p:spPr>
          <a:xfrm>
            <a:off x="6095999" y="8809442"/>
            <a:ext cx="760500" cy="3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96714ef755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" name="Google Shape;51;g96714ef755_0_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g96714ef755_0_62:notes"/>
          <p:cNvSpPr txBox="1">
            <a:spLocks noGrp="1"/>
          </p:cNvSpPr>
          <p:nvPr>
            <p:ph type="sldNum" idx="12"/>
          </p:nvPr>
        </p:nvSpPr>
        <p:spPr>
          <a:xfrm>
            <a:off x="6095999" y="8809442"/>
            <a:ext cx="760500" cy="3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6714ef755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96714ef755_0_1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g96714ef755_0_111:notes"/>
          <p:cNvSpPr txBox="1">
            <a:spLocks noGrp="1"/>
          </p:cNvSpPr>
          <p:nvPr>
            <p:ph type="sldNum" idx="12"/>
          </p:nvPr>
        </p:nvSpPr>
        <p:spPr>
          <a:xfrm>
            <a:off x="6095999" y="8809442"/>
            <a:ext cx="760500" cy="3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F4091049-6E3D-5F06-C91B-CB09E38A3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6714ef755_0_111:notes">
            <a:extLst>
              <a:ext uri="{FF2B5EF4-FFF2-40B4-BE49-F238E27FC236}">
                <a16:creationId xmlns:a16="http://schemas.microsoft.com/office/drawing/2014/main" id="{B0157459-E3D6-177F-BBF7-F5706CF61E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96714ef755_0_111:notes">
            <a:extLst>
              <a:ext uri="{FF2B5EF4-FFF2-40B4-BE49-F238E27FC236}">
                <a16:creationId xmlns:a16="http://schemas.microsoft.com/office/drawing/2014/main" id="{D47634B6-011F-22CC-DB7C-184EFF410F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g96714ef755_0_111:notes">
            <a:extLst>
              <a:ext uri="{FF2B5EF4-FFF2-40B4-BE49-F238E27FC236}">
                <a16:creationId xmlns:a16="http://schemas.microsoft.com/office/drawing/2014/main" id="{F24EE6E5-E9E5-E6B8-0D1C-A23835B510D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095999" y="8809442"/>
            <a:ext cx="760500" cy="3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3719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96714ef755_0_2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96714ef755_0_2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-1  Title Slid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" y="0"/>
            <a:ext cx="9144000" cy="2571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rgbClr val="FFCB0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1" name="Google Shape;11;p2"/>
          <p:cNvPicPr preferRelativeResize="0"/>
          <p:nvPr/>
        </p:nvPicPr>
        <p:blipFill>
          <a:blip r:embed="rId2"/>
          <a:srcRect/>
          <a:stretch/>
        </p:blipFill>
        <p:spPr>
          <a:xfrm>
            <a:off x="4032506" y="3371850"/>
            <a:ext cx="1078837" cy="89154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 txBox="1">
            <a:spLocks noGrp="1"/>
          </p:cNvSpPr>
          <p:nvPr>
            <p:ph type="body" idx="1"/>
          </p:nvPr>
        </p:nvSpPr>
        <p:spPr>
          <a:xfrm>
            <a:off x="1857375" y="1659185"/>
            <a:ext cx="5429100" cy="7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IBM Plex Sans"/>
              <a:buNone/>
              <a:defRPr sz="1800" i="0" u="none" strike="noStrike" cap="none">
                <a:solidFill>
                  <a:schemeClr val="lt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IBM Plex Sans"/>
              <a:buNone/>
              <a:defRPr sz="1800" i="0" u="none" strike="noStrike" cap="none">
                <a:solidFill>
                  <a:srgbClr val="666666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IBM Plex Sans"/>
              <a:buNone/>
              <a:defRPr sz="1500" i="0" u="none" strike="noStrike" cap="none">
                <a:solidFill>
                  <a:srgbClr val="7F7F7F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IBM Plex Sans"/>
              <a:buNone/>
              <a:defRPr sz="1400" i="0" u="none" strike="noStrike" cap="none">
                <a:solidFill>
                  <a:srgbClr val="7F7F7F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IBM Plex Sans"/>
              <a:buNone/>
              <a:defRPr sz="1400" i="0" u="none" strike="noStrike" cap="none">
                <a:solidFill>
                  <a:srgbClr val="7F7F7F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628649" y="284259"/>
            <a:ext cx="7872600" cy="12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IBM Plex Sans"/>
              <a:buNone/>
              <a:defRPr sz="4100" i="0" u="none" strike="noStrike" cap="none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7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685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58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7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65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27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33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-2  Agenda 1">
  <p:cSld name="Agenda_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00274C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71601" y="1119916"/>
            <a:ext cx="1828800" cy="183824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/>
          <p:nvPr/>
        </p:nvSpPr>
        <p:spPr>
          <a:xfrm>
            <a:off x="1543050" y="1296090"/>
            <a:ext cx="1485900" cy="1485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0" tIns="0" rIns="0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914400" y="3086100"/>
            <a:ext cx="27432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500"/>
              <a:buFont typeface="IBM Plex Sans"/>
              <a:buNone/>
              <a:defRPr sz="1500" i="0" u="none" strike="noStrike" cap="none">
                <a:solidFill>
                  <a:schemeClr val="lt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43449" y="171450"/>
            <a:ext cx="42291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IBM Plex Sans"/>
              <a:buAutoNum type="arabicPeriod"/>
              <a:defRPr sz="18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IBM Plex Sans"/>
              <a:buNone/>
              <a:defRPr sz="1500" i="0" u="none" strike="noStrike" cap="none">
                <a:solidFill>
                  <a:schemeClr val="dk2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IBM Plex Sans"/>
              <a:buChar char="•"/>
              <a:defRPr sz="1500" i="0" u="none" strike="noStrike" cap="none">
                <a:solidFill>
                  <a:srgbClr val="7F7F7F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rgbClr val="7F7F7F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rgbClr val="7F7F7F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1543050" y="1296090"/>
            <a:ext cx="1485900" cy="148590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0" tIns="0" rIns="0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rgbClr val="FFFFFF"/>
                </a:solidFill>
                <a:latin typeface="IBM Plex Sans"/>
                <a:ea typeface="IBM Plex Sans"/>
                <a:cs typeface="IBM Plex Sans"/>
                <a:sym typeface="IBM Plex Sans"/>
              </a:rPr>
              <a:t>AGENDA</a:t>
            </a:r>
            <a:endParaRPr sz="1100" b="1"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Break">
  <p:cSld name="Section Brea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0" y="1485900"/>
            <a:ext cx="9144000" cy="2057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BM Plex Sans"/>
              <a:buNone/>
              <a:defRPr sz="3600" i="0" u="none" strike="noStrike" cap="none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 1">
  <p:cSld name="CUSTOM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0" y="1485900"/>
            <a:ext cx="9144000" cy="2057400"/>
          </a:xfrm>
          <a:prstGeom prst="rect">
            <a:avLst/>
          </a:prstGeom>
          <a:solidFill>
            <a:srgbClr val="CFC09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600"/>
              <a:buFont typeface="IBM Plex Sans"/>
              <a:buNone/>
              <a:defRPr sz="3600" i="0" u="none" strike="noStrike" cap="none">
                <a:latin typeface="IBM Plex Sans"/>
                <a:ea typeface="IBM Plex Sans"/>
                <a:cs typeface="IBM Plex Sans"/>
                <a:sym typeface="IBM Plex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-5  Closing Slide">
  <p:cSld name="Closing Slid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00274C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36" name="Google Shape;36;p8"/>
          <p:cNvCxnSpPr/>
          <p:nvPr/>
        </p:nvCxnSpPr>
        <p:spPr>
          <a:xfrm>
            <a:off x="1" y="1657350"/>
            <a:ext cx="4572000" cy="0"/>
          </a:xfrm>
          <a:prstGeom prst="straightConnector1">
            <a:avLst/>
          </a:prstGeom>
          <a:noFill/>
          <a:ln w="9525" cap="flat" cmpd="sng">
            <a:solidFill>
              <a:srgbClr val="003D7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" name="Google Shape;37;p8"/>
          <p:cNvCxnSpPr/>
          <p:nvPr/>
        </p:nvCxnSpPr>
        <p:spPr>
          <a:xfrm>
            <a:off x="1" y="3486150"/>
            <a:ext cx="4572000" cy="0"/>
          </a:xfrm>
          <a:prstGeom prst="straightConnector1">
            <a:avLst/>
          </a:prstGeom>
          <a:noFill/>
          <a:ln w="9525" cap="flat" cmpd="sng">
            <a:solidFill>
              <a:srgbClr val="003D7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" name="Google Shape;38;p8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39" name="Google Shape;39;p8"/>
          <p:cNvPicPr preferRelativeResize="0"/>
          <p:nvPr/>
        </p:nvPicPr>
        <p:blipFill>
          <a:blip r:embed="rId2"/>
          <a:srcRect/>
          <a:stretch/>
        </p:blipFill>
        <p:spPr>
          <a:xfrm>
            <a:off x="1746580" y="3829050"/>
            <a:ext cx="1078837" cy="89154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4743450" y="157373"/>
            <a:ext cx="4229100" cy="4800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1800"/>
              <a:buFont typeface="IBM Plex Sans"/>
              <a:buNone/>
              <a:defRPr sz="1800" b="1" i="0" u="none" strike="noStrike" cap="none">
                <a:solidFill>
                  <a:srgbClr val="00274C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IBM Plex Sans"/>
              <a:buNone/>
              <a:defRPr sz="18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IBM Plex Sans"/>
              <a:buChar char="•"/>
              <a:defRPr sz="1500" i="0" u="none" strike="noStrike" cap="none">
                <a:solidFill>
                  <a:srgbClr val="7F7F7F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rgbClr val="7F7F7F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rgbClr val="7F7F7F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IBM Plex Sans"/>
              <a:buChar char="•"/>
              <a:defRPr sz="1400" i="0" u="none" strike="noStrike" cap="none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endParaRPr/>
          </a:p>
        </p:txBody>
      </p:sp>
      <p:sp>
        <p:nvSpPr>
          <p:cNvPr id="41" name="Google Shape;41;p8"/>
          <p:cNvSpPr txBox="1"/>
          <p:nvPr/>
        </p:nvSpPr>
        <p:spPr>
          <a:xfrm>
            <a:off x="114299" y="1743496"/>
            <a:ext cx="4343400" cy="16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Barlow"/>
              <a:buNone/>
            </a:pPr>
            <a:r>
              <a:rPr lang="en" sz="2700" b="1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THANK YOU</a:t>
            </a:r>
            <a:endParaRPr sz="1100" b="1"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B2507-DBD0-4D65-A823-F97335A2B0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53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2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9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9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4.emf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4" r:id="rId5"/>
    <p:sldLayoutId id="2147483668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DB8CF-EFFC-4845-9EA2-F8C5F8AD05D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4557F-EC01-4D9A-9CB6-CB3F35AE16E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color_horiz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38675"/>
            <a:ext cx="9144000" cy="504825"/>
          </a:xfrm>
          <a:prstGeom prst="rect">
            <a:avLst/>
          </a:prstGeom>
          <a:solidFill>
            <a:srgbClr val="00274C"/>
          </a:solidFill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CC4875C-66CD-D047-9D42-65AADCD90AF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65264" y="4791190"/>
            <a:ext cx="2383285" cy="19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51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IBM Plex Sans" panose="020B0503050203000203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body" idx="1"/>
          </p:nvPr>
        </p:nvSpPr>
        <p:spPr>
          <a:xfrm>
            <a:off x="1857375" y="1830635"/>
            <a:ext cx="5429100" cy="7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FFCB05"/>
                </a:solidFill>
              </a:rPr>
              <a:t>Feb. 20, 2026</a:t>
            </a:r>
            <a:endParaRPr>
              <a:solidFill>
                <a:srgbClr val="FFCB05"/>
              </a:solidFill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628650" y="258694"/>
            <a:ext cx="7872600" cy="13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/>
              <a:t>OneM365 Pilot Information Session</a:t>
            </a:r>
            <a:endParaRPr sz="36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 txBox="1">
            <a:spLocks noGrp="1"/>
          </p:cNvSpPr>
          <p:nvPr>
            <p:ph type="body" idx="1"/>
          </p:nvPr>
        </p:nvSpPr>
        <p:spPr>
          <a:xfrm>
            <a:off x="4743450" y="157373"/>
            <a:ext cx="4229100" cy="4800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514350" tIns="34275" rIns="68575" bIns="1714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1800"/>
              <a:buFont typeface="Arial"/>
              <a:buNone/>
            </a:pPr>
            <a:r>
              <a:rPr lang="en-US" sz="4000"/>
              <a:t>Q&amp;A</a:t>
            </a:r>
            <a:endParaRPr sz="4000" b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4743449" y="171450"/>
            <a:ext cx="4229100" cy="480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buSzPts val="1800"/>
              <a:buFont typeface="Calibri"/>
              <a:buAutoNum type="arabicPeriod"/>
            </a:pPr>
            <a:r>
              <a:rPr lang="en"/>
              <a:t>Pilot timeline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1600"/>
              </a:spcBef>
              <a:buSzPts val="1800"/>
              <a:buFont typeface="Calibri"/>
              <a:buAutoNum type="arabicPeriod"/>
            </a:pPr>
            <a:r>
              <a:rPr lang="en"/>
              <a:t>Pre-migration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1600"/>
              </a:spcBef>
              <a:buSzPts val="1800"/>
              <a:buFont typeface="Calibri"/>
              <a:buAutoNum type="arabicPeriod"/>
            </a:pPr>
            <a:r>
              <a:rPr lang="en"/>
              <a:t>Migration</a:t>
            </a:r>
            <a:endParaRPr sz="1500">
              <a:solidFill>
                <a:srgbClr val="0475BC"/>
              </a:solidFill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1600"/>
              </a:spcBef>
              <a:buSzPts val="1800"/>
              <a:buFont typeface="Calibri"/>
              <a:buAutoNum type="arabicPeriod"/>
            </a:pPr>
            <a:r>
              <a:rPr lang="en"/>
              <a:t>Post-migration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1600"/>
              </a:spcBef>
              <a:buSzPts val="1800"/>
              <a:buFont typeface="Calibri"/>
              <a:buAutoNum type="arabicPeriod"/>
            </a:pPr>
            <a:r>
              <a:rPr lang="en"/>
              <a:t>Expectations for users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1600"/>
              </a:spcBef>
              <a:buSzPts val="1800"/>
              <a:buFont typeface="Calibri"/>
              <a:buAutoNum type="arabicPeriod"/>
            </a:pPr>
            <a:r>
              <a:rPr lang="en"/>
              <a:t>Escalation channels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1600"/>
              </a:spcBef>
              <a:buSzPts val="1800"/>
              <a:buFont typeface="Calibri"/>
              <a:buAutoNum type="arabicPeriod"/>
            </a:pPr>
            <a:r>
              <a:rPr lang="en"/>
              <a:t>Q&amp;A</a:t>
            </a:r>
            <a:br>
              <a:rPr lang="en"/>
            </a:b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latin typeface="IBM Plex Sans"/>
              </a:rPr>
              <a:t>Pilot Timeline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F80C846-CE51-6031-DCCF-C2418D3BA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98306"/>
            <a:ext cx="7886700" cy="32344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latin typeface="Arial"/>
                <a:cs typeface="Arial"/>
              </a:rPr>
              <a:t>Pre-migration: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Feb. 20 through Feb. 24 @ 5 p.m.</a:t>
            </a:r>
          </a:p>
          <a:p>
            <a:pPr marL="342900" lvl="1" indent="0">
              <a:buNone/>
            </a:pPr>
            <a:endParaRPr lang="en-US">
              <a:latin typeface="Arial"/>
              <a:cs typeface="Arial"/>
            </a:endParaRPr>
          </a:p>
          <a:p>
            <a:r>
              <a:rPr lang="en-US" b="1">
                <a:latin typeface="Arial"/>
                <a:cs typeface="Arial"/>
              </a:rPr>
              <a:t>Migration: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Arial"/>
                <a:ea typeface="Calibri"/>
                <a:cs typeface="Arial"/>
              </a:rPr>
              <a:t>Feb. 24 @ 5:01 p.m. through Feb. 25 @ 12 p.m.</a:t>
            </a:r>
          </a:p>
          <a:p>
            <a:pPr marL="342900" lvl="1" indent="0">
              <a:buNone/>
            </a:pPr>
            <a:endParaRPr lang="en-US" sz="1400">
              <a:latin typeface="Arial"/>
              <a:ea typeface="Calibri"/>
              <a:cs typeface="Arial"/>
            </a:endParaRPr>
          </a:p>
          <a:p>
            <a:r>
              <a:rPr lang="en-US" b="1">
                <a:latin typeface="Arial"/>
                <a:ea typeface="Calibri"/>
                <a:cs typeface="Arial"/>
              </a:rPr>
              <a:t>Post-migration: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Arial"/>
                <a:ea typeface="Calibri"/>
                <a:cs typeface="Arial"/>
              </a:rPr>
              <a:t>Feb. 25 through Feb. 28</a:t>
            </a:r>
          </a:p>
          <a:p>
            <a:endParaRPr lang="en-US">
              <a:latin typeface="IBM Plex San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5217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A3F4-A5B3-F029-3002-88BCAB5F2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63636-E588-83C5-F05D-7F0A351D9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Pre-migration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AE2F3-079A-0E6A-8C5D-C51BC8E56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66813"/>
            <a:ext cx="7886700" cy="34659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latin typeface="Arial"/>
                <a:cs typeface="Arial"/>
              </a:rPr>
              <a:t>Timeline: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Feb. 20 @ 5:01 p.m. through Feb. 24 @ 5 p.m.</a:t>
            </a:r>
          </a:p>
          <a:p>
            <a:r>
              <a:rPr lang="en-US" b="1">
                <a:latin typeface="Arial"/>
                <a:cs typeface="Arial"/>
              </a:rPr>
              <a:t>What you should do: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Review email and download the pilot checklist distributed Tues., Feb. 17 </a:t>
            </a:r>
            <a:endParaRPr lang="en-US" sz="1600">
              <a:latin typeface="Arial"/>
              <a:ea typeface="Calibri" panose="020F0502020204030204"/>
              <a:cs typeface="Arial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Document any shared mailboxes, calendars, signatures or quick steps so they can be verified/recreated after migration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Document Favorites and Recent SharePoint sites used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Review post-migration email and instructions that will be sent on Mon., Feb. 23 </a:t>
            </a:r>
          </a:p>
          <a:p>
            <a:r>
              <a:rPr lang="en-US" b="1">
                <a:latin typeface="Arial"/>
                <a:cs typeface="Arial"/>
              </a:rPr>
              <a:t>What you should expect</a:t>
            </a:r>
            <a:r>
              <a:rPr lang="en-US">
                <a:latin typeface="Arial"/>
                <a:cs typeface="Arial"/>
              </a:rPr>
              <a:t>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Anticipate that only Sparrow and West Teams will come over during general migration</a:t>
            </a:r>
            <a:r>
              <a:rPr lang="en-US">
                <a:latin typeface="Arial"/>
                <a:cs typeface="Arial"/>
              </a:rPr>
              <a:t> </a:t>
            </a:r>
            <a:endParaRPr lang="en-US">
              <a:latin typeface="Arial"/>
              <a:ea typeface="Calibri"/>
              <a:cs typeface="Arial"/>
            </a:endParaRPr>
          </a:p>
          <a:p>
            <a:endParaRPr lang="en-US">
              <a:latin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293944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24EA6-A55C-710B-6FE2-A2BD52C3F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44528-85D8-43A8-6F32-215894DB9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latin typeface="IBM Plex Sans"/>
              </a:rPr>
              <a:t>Migration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150E5-50BB-5654-D0D0-B3623DD49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52194"/>
            <a:ext cx="7886700" cy="348052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latin typeface="Arial"/>
                <a:cs typeface="Arial"/>
              </a:rPr>
              <a:t>Timeline: 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Feb. 24 @ 5:01 p.m. through Feb. 25 @ 12 p.m. (no later than 5 p.m.)</a:t>
            </a:r>
          </a:p>
          <a:p>
            <a:r>
              <a:rPr lang="en-US" b="1">
                <a:latin typeface="Arial"/>
                <a:cs typeface="Arial"/>
              </a:rPr>
              <a:t>What you should do: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Avoid logging into your MS account or using M365 applications</a:t>
            </a:r>
            <a:endParaRPr lang="en-US" sz="1600">
              <a:latin typeface="Arial"/>
              <a:ea typeface="Calibri"/>
              <a:cs typeface="Arial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Use your “@uofmhealth.org” account to access email</a:t>
            </a:r>
          </a:p>
          <a:p>
            <a:r>
              <a:rPr lang="en-US" b="1">
                <a:latin typeface="Arial"/>
                <a:cs typeface="Arial"/>
              </a:rPr>
              <a:t>What you should expect: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To access West or Sparrow M365 resources, use your West or Sparrow credentials </a:t>
            </a:r>
          </a:p>
        </p:txBody>
      </p:sp>
    </p:spTree>
    <p:extLst>
      <p:ext uri="{BB962C8B-B14F-4D97-AF65-F5344CB8AC3E}">
        <p14:creationId xmlns:p14="http://schemas.microsoft.com/office/powerpoint/2010/main" val="2317742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0A76E-7075-EC22-D1E4-FDE929C9B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454DC-0473-86FF-3E39-F099386CE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latin typeface="IBM Plex Sans"/>
              </a:rPr>
              <a:t>Post-migration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EDFA9-3A5C-D07C-4A7B-5590F97FF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4960"/>
            <a:ext cx="7886700" cy="34877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latin typeface="Arial"/>
                <a:cs typeface="Arial"/>
              </a:rPr>
              <a:t>Timeline: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Feb. 25 through Feb. 28</a:t>
            </a:r>
          </a:p>
          <a:p>
            <a:r>
              <a:rPr lang="en-US" b="1">
                <a:latin typeface="Arial"/>
                <a:cs typeface="Arial"/>
              </a:rPr>
              <a:t>What you should do: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Download and configure Microsoft Authenticator (see checklist for QR codes and instructions)</a:t>
            </a:r>
            <a:endParaRPr lang="en-US" sz="1600">
              <a:latin typeface="Arial"/>
              <a:ea typeface="Calibri" panose="020F0502020204030204"/>
              <a:cs typeface="Arial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Use U-M health email only (Sparrow/West emails will be forwarded to U-M environment)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Verify all your data was migrated, and recreate your preferences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Add email account on mobile device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600">
                <a:latin typeface="Arial"/>
                <a:cs typeface="Arial"/>
              </a:rPr>
              <a:t>Personalize settings in Teams and create new groups</a:t>
            </a:r>
          </a:p>
        </p:txBody>
      </p:sp>
    </p:spTree>
    <p:extLst>
      <p:ext uri="{BB962C8B-B14F-4D97-AF65-F5344CB8AC3E}">
        <p14:creationId xmlns:p14="http://schemas.microsoft.com/office/powerpoint/2010/main" val="3219303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70F73-9963-AEE3-6238-2F3D3B9F7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D0793-4DE8-173A-F17B-3950BF2EE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Pilot user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B4EAC-C2E5-AC8D-0BD8-DDB495646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Test your M365 applications in the U-M Health environment to confirm they are working properly</a:t>
            </a:r>
          </a:p>
          <a:p>
            <a:endParaRPr lang="en-US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Escalate any concerns to the Regional HITS Service Desk or at the Feb. 27 Information Session </a:t>
            </a:r>
          </a:p>
          <a:p>
            <a:pPr marL="0" indent="0">
              <a:buNone/>
            </a:pPr>
            <a:endParaRPr lang="en-US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Confirm access to AMC colleagues at U-M Health </a:t>
            </a:r>
          </a:p>
        </p:txBody>
      </p:sp>
    </p:spTree>
    <p:extLst>
      <p:ext uri="{BB962C8B-B14F-4D97-AF65-F5344CB8AC3E}">
        <p14:creationId xmlns:p14="http://schemas.microsoft.com/office/powerpoint/2010/main" val="2168057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0" y="1485900"/>
            <a:ext cx="9144000" cy="2057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68575" anchor="ctr" anchorCtr="0">
            <a:noAutofit/>
          </a:bodyPr>
          <a:lstStyle/>
          <a:p>
            <a:r>
              <a:rPr lang="en" sz="3200" b="0" i="0" u="none" strike="noStrike" cap="none">
                <a:latin typeface="Arial"/>
                <a:ea typeface="Barlow"/>
                <a:cs typeface="Arial"/>
                <a:sym typeface="Barlow"/>
              </a:rPr>
              <a:t>Escalate concerns or issues:</a:t>
            </a:r>
            <a:r>
              <a:rPr lang="en" sz="3600" b="0" i="0" u="none" strike="noStrike" cap="none">
                <a:latin typeface="Arial"/>
                <a:ea typeface="Barlow"/>
                <a:cs typeface="Arial"/>
                <a:sym typeface="Barlow"/>
              </a:rPr>
              <a:t> </a:t>
            </a:r>
            <a:br>
              <a:rPr lang="en" sz="3600" b="0" i="0" u="none" strike="noStrike" cap="none">
                <a:latin typeface="Arial"/>
                <a:ea typeface="Barlow"/>
                <a:cs typeface="Arial"/>
              </a:rPr>
            </a:br>
            <a:r>
              <a:rPr lang="en" sz="3600" b="1" i="0" u="none" strike="noStrike" cap="none">
                <a:latin typeface="Arial"/>
                <a:ea typeface="Barlow"/>
                <a:cs typeface="Arial"/>
                <a:sym typeface="Barlow"/>
              </a:rPr>
              <a:t>Regional HITS Service Desk</a:t>
            </a:r>
            <a:br>
              <a:rPr lang="en" b="1">
                <a:latin typeface="Arial"/>
                <a:ea typeface="Barlow"/>
                <a:cs typeface="Arial"/>
              </a:rPr>
            </a:br>
            <a:r>
              <a:rPr lang="en" sz="3200">
                <a:latin typeface="Arial"/>
                <a:ea typeface="Barlow"/>
                <a:cs typeface="Arial"/>
              </a:rPr>
              <a:t>(517) 364-4357</a:t>
            </a:r>
            <a:endParaRPr sz="3600" i="0" u="none" strike="noStrike" cap="none">
              <a:latin typeface="Arial"/>
              <a:ea typeface="Barlow"/>
              <a:cs typeface="Arial"/>
              <a:sym typeface="Barl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F1EC730-0E7B-A880-EF75-BEECE1767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>
            <a:extLst>
              <a:ext uri="{FF2B5EF4-FFF2-40B4-BE49-F238E27FC236}">
                <a16:creationId xmlns:a16="http://schemas.microsoft.com/office/drawing/2014/main" id="{CC7CAC40-4BF6-8B63-318D-FA021B9946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485900"/>
            <a:ext cx="9144000" cy="2057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68575" anchor="ctr" anchorCtr="0">
            <a:noAutofit/>
          </a:bodyPr>
          <a:lstStyle/>
          <a:p>
            <a:r>
              <a:rPr lang="en" sz="3200">
                <a:latin typeface="Arial"/>
                <a:ea typeface="Barlow"/>
                <a:cs typeface="Arial"/>
                <a:sym typeface="Barlow"/>
              </a:rPr>
              <a:t>Post-migration information session</a:t>
            </a:r>
            <a:r>
              <a:rPr lang="en" sz="3200" b="0" i="0" u="none" strike="noStrike" cap="none">
                <a:latin typeface="Arial"/>
                <a:ea typeface="Barlow"/>
                <a:cs typeface="Arial"/>
                <a:sym typeface="Barlow"/>
              </a:rPr>
              <a:t>: </a:t>
            </a:r>
            <a:br>
              <a:rPr lang="en" sz="3600" b="0" i="0" u="none" strike="noStrike" cap="none">
                <a:latin typeface="Arial"/>
                <a:ea typeface="Barlow"/>
                <a:cs typeface="Arial"/>
              </a:rPr>
            </a:br>
            <a:r>
              <a:rPr lang="en" b="1" i="0" u="none" strike="noStrike" cap="none">
                <a:latin typeface="Arial"/>
                <a:ea typeface="Barlow"/>
                <a:cs typeface="Arial"/>
                <a:sym typeface="Barlow"/>
              </a:rPr>
              <a:t>Friday, Feb. 27 at noo</a:t>
            </a:r>
            <a:r>
              <a:rPr lang="en" b="0" i="0" u="none" strike="noStrike" cap="none">
                <a:latin typeface="Arial"/>
                <a:ea typeface="Barlow"/>
                <a:cs typeface="Arial"/>
                <a:sym typeface="Barlow"/>
              </a:rPr>
              <a:t>n</a:t>
            </a:r>
            <a:br>
              <a:rPr lang="en" sz="3200" b="0" i="0" u="none" strike="noStrike" cap="none">
                <a:latin typeface="Arial"/>
                <a:ea typeface="Barlow"/>
                <a:cs typeface="Arial"/>
              </a:rPr>
            </a:br>
            <a:r>
              <a:rPr lang="en" sz="2400" b="0" i="0" u="none" strike="noStrike" cap="none">
                <a:latin typeface="Arial"/>
                <a:ea typeface="Barlow"/>
                <a:cs typeface="Arial"/>
                <a:sym typeface="Barlow"/>
              </a:rPr>
              <a:t>(</a:t>
            </a:r>
            <a:r>
              <a:rPr lang="en" sz="2400">
                <a:latin typeface="Arial"/>
                <a:ea typeface="Barlow"/>
                <a:cs typeface="Arial"/>
                <a:sym typeface="Barlow"/>
              </a:rPr>
              <a:t>Teams</a:t>
            </a:r>
            <a:r>
              <a:rPr lang="en" sz="2400" b="0" i="0" u="none" strike="noStrike" cap="none">
                <a:latin typeface="Arial"/>
                <a:ea typeface="Barlow"/>
                <a:cs typeface="Arial"/>
                <a:sym typeface="Barlow"/>
              </a:rPr>
              <a:t> link forthcoming) </a:t>
            </a:r>
            <a:endParaRPr sz="2400" b="0" i="0" u="none" strike="noStrike" cap="none">
              <a:latin typeface="Arial"/>
              <a:ea typeface="Barlow"/>
              <a:cs typeface="Arial"/>
              <a:sym typeface="Barlow"/>
            </a:endParaRPr>
          </a:p>
        </p:txBody>
      </p:sp>
    </p:spTree>
    <p:extLst>
      <p:ext uri="{BB962C8B-B14F-4D97-AF65-F5344CB8AC3E}">
        <p14:creationId xmlns:p14="http://schemas.microsoft.com/office/powerpoint/2010/main" val="76077403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Michigan Medicine Color Palette">
      <a:dk1>
        <a:srgbClr val="00274C"/>
      </a:dk1>
      <a:lt1>
        <a:srgbClr val="FFFFFF"/>
      </a:lt1>
      <a:dk2>
        <a:srgbClr val="655A52"/>
      </a:dk2>
      <a:lt2>
        <a:srgbClr val="989C97"/>
      </a:lt2>
      <a:accent1>
        <a:srgbClr val="D86018"/>
      </a:accent1>
      <a:accent2>
        <a:srgbClr val="131516"/>
      </a:accent2>
      <a:accent3>
        <a:srgbClr val="75988D"/>
      </a:accent3>
      <a:accent4>
        <a:srgbClr val="9A3324"/>
      </a:accent4>
      <a:accent5>
        <a:srgbClr val="00B2A9"/>
      </a:accent5>
      <a:accent6>
        <a:srgbClr val="CFC096"/>
      </a:accent6>
      <a:hlink>
        <a:srgbClr val="17499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a7ac554-18cd-4a99-b5ee-938bbef0a32d" xsi:nil="true"/>
    <lcf76f155ced4ddcb4097134ff3c332f xmlns="c47b3db6-d5f6-428d-a11d-c09df318d75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DBCE8F7B8F2447B8DB331CBC745E18" ma:contentTypeVersion="12" ma:contentTypeDescription="Create a new document." ma:contentTypeScope="" ma:versionID="c6247e9e3071a1fd064381b2bfabb626">
  <xsd:schema xmlns:xsd="http://www.w3.org/2001/XMLSchema" xmlns:xs="http://www.w3.org/2001/XMLSchema" xmlns:p="http://schemas.microsoft.com/office/2006/metadata/properties" xmlns:ns2="c47b3db6-d5f6-428d-a11d-c09df318d750" xmlns:ns3="3a7ac554-18cd-4a99-b5ee-938bbef0a32d" targetNamespace="http://schemas.microsoft.com/office/2006/metadata/properties" ma:root="true" ma:fieldsID="478c6bcb6971864d6eb3b63f68966768" ns2:_="" ns3:_="">
    <xsd:import namespace="c47b3db6-d5f6-428d-a11d-c09df318d750"/>
    <xsd:import namespace="3a7ac554-18cd-4a99-b5ee-938bbef0a3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7b3db6-d5f6-428d-a11d-c09df318d7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418ee26-5d9c-4ec3-852e-438ad73c39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ac554-18cd-4a99-b5ee-938bbef0a32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06a0b1b-a3e3-4794-b958-55b88080a3e3}" ma:internalName="TaxCatchAll" ma:showField="CatchAllData" ma:web="3a7ac554-18cd-4a99-b5ee-938bbef0a3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DEDCAF-0023-4390-9DD3-CFE781F53D3D}">
  <ds:schemaRefs>
    <ds:schemaRef ds:uri="3a7ac554-18cd-4a99-b5ee-938bbef0a32d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c47b3db6-d5f6-428d-a11d-c09df318d750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0890175-F1C5-4C3E-B093-E3249B806B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FA4E7E-1290-4D84-BD93-D6A9915D3A6F}">
  <ds:schemaRefs>
    <ds:schemaRef ds:uri="3a7ac554-18cd-4a99-b5ee-938bbef0a32d"/>
    <ds:schemaRef ds:uri="c47b3db6-d5f6-428d-a11d-c09df318d75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Office PowerPoint</Application>
  <PresentationFormat>On-screen Show (16:9)</PresentationFormat>
  <Paragraphs>58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IBM Plex Sans</vt:lpstr>
      <vt:lpstr>Calibri</vt:lpstr>
      <vt:lpstr>Courier New</vt:lpstr>
      <vt:lpstr>Arial</vt:lpstr>
      <vt:lpstr>Barlow</vt:lpstr>
      <vt:lpstr>Roboto</vt:lpstr>
      <vt:lpstr>Courier New,monospace</vt:lpstr>
      <vt:lpstr>Simple Light</vt:lpstr>
      <vt:lpstr>Office Theme</vt:lpstr>
      <vt:lpstr>OneM365 Pilot Information Session</vt:lpstr>
      <vt:lpstr>PowerPoint Presentation</vt:lpstr>
      <vt:lpstr>Pilot Timeline </vt:lpstr>
      <vt:lpstr>Pre-migration </vt:lpstr>
      <vt:lpstr>Migration </vt:lpstr>
      <vt:lpstr>Post-migration </vt:lpstr>
      <vt:lpstr>Pilot user expectations</vt:lpstr>
      <vt:lpstr>Escalate concerns or issues:  Regional HITS Service Desk (517) 364-4357</vt:lpstr>
      <vt:lpstr>Post-migration information session:  Friday, Feb. 27 at noon (Teams link forthcoming)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</dc:title>
  <dc:creator>Liaw, Sally</dc:creator>
  <cp:lastModifiedBy>Crockett, Ryan</cp:lastModifiedBy>
  <cp:revision>2</cp:revision>
  <dcterms:modified xsi:type="dcterms:W3CDTF">2026-02-20T20:14:31Z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0x0101007CDBCE8F7B8F2447B8DB331CBC745E18</vt:lpwstr>
  </property>
  <property fmtid="{D5CDD505-2E9C-101B-9397-08002B2CF9AE}" pid="3" name="MediaServiceImageTags">
    <vt:lpwstr/>
  </property>
</Properties>
</file>